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0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81" r:id="rId13"/>
    <p:sldId id="267" r:id="rId14"/>
    <p:sldId id="268" r:id="rId15"/>
    <p:sldId id="269" r:id="rId16"/>
    <p:sldId id="270" r:id="rId17"/>
    <p:sldId id="271" r:id="rId18"/>
    <p:sldId id="272" r:id="rId19"/>
    <p:sldId id="279" r:id="rId20"/>
    <p:sldId id="282" r:id="rId21"/>
    <p:sldId id="273" r:id="rId22"/>
    <p:sldId id="274" r:id="rId23"/>
    <p:sldId id="276" r:id="rId24"/>
    <p:sldId id="284" r:id="rId25"/>
    <p:sldId id="275" r:id="rId26"/>
    <p:sldId id="277" r:id="rId27"/>
    <p:sldId id="283" r:id="rId28"/>
    <p:sldId id="278" r:id="rId29"/>
    <p:sldId id="28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en Jyuu Gothic P Light" panose="02020500000000000000" charset="-120"/>
      <p:regular r:id="rId36"/>
    </p:embeddedFont>
    <p:embeddedFont>
      <p:font typeface="Gen Jyuu Gothic Medium" panose="02020500000000000000" charset="-120"/>
      <p:regular r:id="rId37"/>
    </p:embeddedFont>
    <p:embeddedFont>
      <p:font typeface="Gen Jyuu Gothic Light" panose="02020500000000000000" charset="-120"/>
      <p:regular r:id="rId38"/>
    </p:embeddedFont>
    <p:embeddedFont>
      <p:font typeface="Gen Jyuu Gothic P Medium" panose="02020500000000000000" charset="-120"/>
      <p:regular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  <a:srgbClr val="644132"/>
    <a:srgbClr val="88C057"/>
    <a:srgbClr val="EFEAD8"/>
    <a:srgbClr val="FFDCD5"/>
    <a:srgbClr val="F2D1A5"/>
    <a:srgbClr val="D8B0A8"/>
    <a:srgbClr val="EEDC9A"/>
    <a:srgbClr val="EC44C0"/>
    <a:srgbClr val="EDE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5262" autoAdjust="0"/>
  </p:normalViewPr>
  <p:slideViewPr>
    <p:cSldViewPr snapToGrid="0" showGuides="1">
      <p:cViewPr varScale="1">
        <p:scale>
          <a:sx n="106" d="100"/>
          <a:sy n="106" d="100"/>
        </p:scale>
        <p:origin x="120" y="312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A69-AE3B-407C-989C-67C84F6547F1}" type="datetimeFigureOut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CC018-BED6-45BD-875E-8B2E8CE93A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2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38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27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其中，我們得知諮商師在每學期負責的學生多寡是逐年增加的，若能實際運用我們的系統作為輔助工具，諮商前準備的流程也能相對快速，減少諮商師負擔。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9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6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11B8-594E-4D14-ABF1-65E2B259CF9F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72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87F-F9B4-486C-8A68-A1D961747B26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8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29F7-8E22-470C-939E-64173B2414C9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20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1F2-FC45-4E42-90D2-AFF189D03F7A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095232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C97661-BDBB-491A-9895-BC53F33ADB2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62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9971-59E4-4E85-8582-A74476CA322A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9B0A3-8A27-4BE9-9F2E-17DFC238B46B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3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6D1F-2861-475B-8E33-E0C74250D943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7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FCBC-9172-4270-84D1-4641AB579461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9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A0B8-6463-4072-84E2-DA7563BB0F21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80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68D2-C1B4-4ABB-BA83-D6A8261DC442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9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6D2C-BE5C-48AF-A4B6-FB9C6DABAC11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2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A8E96-8A99-4FDF-9A18-7D070E5B9B10}" type="datetime1">
              <a:rPr lang="zh-TW" altLang="en-US" smtClean="0"/>
              <a:t>2023/5/24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47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/>
          <p:cNvSpPr/>
          <p:nvPr/>
        </p:nvSpPr>
        <p:spPr>
          <a:xfrm>
            <a:off x="0" y="4613563"/>
            <a:ext cx="12192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7981" y="2312405"/>
            <a:ext cx="4279289" cy="2160166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8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諮屬於你</a:t>
            </a:r>
            <a:r>
              <a:rPr lang="en-US" altLang="zh-TW" sz="8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/>
            </a:r>
            <a:br>
              <a:rPr lang="en-US" altLang="zh-TW" sz="8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</a:br>
            <a:r>
              <a:rPr lang="en-US" altLang="zh-TW" sz="4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Just For </a:t>
            </a:r>
            <a:r>
              <a:rPr lang="en-US" altLang="zh-TW" sz="4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You</a:t>
            </a:r>
            <a:endParaRPr lang="zh-TW" altLang="en-US" sz="4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165" name="圖片 1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11943" r="17062" b="23404"/>
          <a:stretch/>
        </p:blipFill>
        <p:spPr>
          <a:xfrm>
            <a:off x="871831" y="843046"/>
            <a:ext cx="1469359" cy="1469359"/>
          </a:xfrm>
          <a:prstGeom prst="rect">
            <a:avLst/>
          </a:prstGeom>
        </p:spPr>
      </p:pic>
      <p:sp>
        <p:nvSpPr>
          <p:cNvPr id="167" name="文字方塊 166"/>
          <p:cNvSpPr txBox="1"/>
          <p:nvPr/>
        </p:nvSpPr>
        <p:spPr>
          <a:xfrm>
            <a:off x="987981" y="5017899"/>
            <a:ext cx="736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組長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：周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珮宣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10946011</a:t>
            </a: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組員：楊玉珊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10946008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/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李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姍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珊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10946012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/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林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芷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綺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10946038</a:t>
            </a: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　　　簡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彣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倞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10946040</a:t>
            </a: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/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李冠賢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10744038</a:t>
            </a:r>
            <a:endParaRPr lang="zh-TW" altLang="en-US" sz="2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88" name="圓角矩形 187"/>
          <p:cNvSpPr/>
          <p:nvPr/>
        </p:nvSpPr>
        <p:spPr>
          <a:xfrm>
            <a:off x="8922328" y="3164694"/>
            <a:ext cx="2323562" cy="11000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TW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112404 </a:t>
            </a:r>
            <a:r>
              <a:rPr lang="zh-TW" altLang="en-US" sz="2000" dirty="0" smtClean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組</a:t>
            </a:r>
            <a:endParaRPr lang="en-US" altLang="zh-TW" sz="2000" dirty="0" smtClean="0">
              <a:solidFill>
                <a:srgbClr val="4D8168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zh-TW" altLang="en-US" sz="2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林宏仁 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老師 指導</a:t>
            </a:r>
            <a:endParaRPr lang="en-US" altLang="zh-TW" sz="2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7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816942" y="1308575"/>
            <a:ext cx="6558116" cy="4984020"/>
            <a:chOff x="2816942" y="1308575"/>
            <a:chExt cx="6558116" cy="4984020"/>
          </a:xfrm>
        </p:grpSpPr>
        <p:sp>
          <p:nvSpPr>
            <p:cNvPr id="19" name="矩形 18"/>
            <p:cNvSpPr/>
            <p:nvPr/>
          </p:nvSpPr>
          <p:spPr>
            <a:xfrm>
              <a:off x="2816942" y="2285795"/>
              <a:ext cx="6558116" cy="400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4D8168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目標市場</a:t>
              </a:r>
              <a:endParaRPr lang="en-US" altLang="zh-TW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>
                  <a:solidFill>
                    <a:srgbClr val="88C057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Targeting</a:t>
              </a:r>
              <a:endParaRPr lang="en-US" altLang="zh-TW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 algn="ctr">
                <a:lnSpc>
                  <a:spcPct val="20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想了解情緒狀況的學生</a:t>
              </a:r>
            </a:p>
            <a:p>
              <a:pPr marL="514350" indent="-514350" algn="ctr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為諮商師提供輔助工具</a:t>
              </a: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200" y="1308575"/>
              <a:ext cx="1533600" cy="1533600"/>
            </a:xfrm>
            <a:prstGeom prst="rect">
              <a:avLst/>
            </a:prstGeom>
          </p:spPr>
        </p:pic>
      </p:grpSp>
      <p:sp>
        <p:nvSpPr>
          <p:cNvPr id="22" name="object 18"/>
          <p:cNvSpPr/>
          <p:nvPr/>
        </p:nvSpPr>
        <p:spPr>
          <a:xfrm>
            <a:off x="7605574" y="6102785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F2D1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9239705" y="327987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F2D1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/>
          <p:cNvSpPr/>
          <p:nvPr/>
        </p:nvSpPr>
        <p:spPr>
          <a:xfrm rot="15235252">
            <a:off x="2528784" y="2102504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F2D1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18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16942" y="2285795"/>
            <a:ext cx="6558116" cy="400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市場定位</a:t>
            </a:r>
            <a:endParaRPr lang="en-US" altLang="zh-TW" sz="2800" dirty="0">
              <a:solidFill>
                <a:srgbClr val="4D8168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88C057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Positioning</a:t>
            </a:r>
            <a:endParaRPr lang="zh-TW" altLang="en-US" sz="2000" dirty="0">
              <a:solidFill>
                <a:srgbClr val="644132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連結自然語言模型</a:t>
            </a:r>
            <a:r>
              <a:rPr lang="zh-TW" altLang="en-US" sz="2800" dirty="0">
                <a:solidFill>
                  <a:schemeClr val="bg1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。</a:t>
            </a:r>
            <a:endParaRPr lang="en-US" altLang="zh-TW" sz="2800" dirty="0">
              <a:solidFill>
                <a:schemeClr val="bg1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適合情緒的音樂推薦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00" y="1308575"/>
            <a:ext cx="1533600" cy="153360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605574" y="6102785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FFD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9239705" y="327987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FFD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/>
          <p:cNvSpPr/>
          <p:nvPr/>
        </p:nvSpPr>
        <p:spPr>
          <a:xfrm rot="15235252">
            <a:off x="2528784" y="2102504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FFDCD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4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 rot="3562744" flipH="1">
            <a:off x="5121965" y="3567053"/>
            <a:ext cx="1138468" cy="950136"/>
            <a:chOff x="6032649" y="3732705"/>
            <a:chExt cx="1138468" cy="950136"/>
          </a:xfrm>
        </p:grpSpPr>
        <p:sp>
          <p:nvSpPr>
            <p:cNvPr id="62" name="弧形 61"/>
            <p:cNvSpPr/>
            <p:nvPr/>
          </p:nvSpPr>
          <p:spPr>
            <a:xfrm rot="751975" flipH="1">
              <a:off x="6078244" y="3732705"/>
              <a:ext cx="1092873" cy="950136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 flipH="1">
              <a:off x="6032649" y="4055540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 rot="293561">
            <a:off x="5900806" y="2918543"/>
            <a:ext cx="3895238" cy="4077544"/>
            <a:chOff x="5719210" y="3315500"/>
            <a:chExt cx="3449967" cy="3765958"/>
          </a:xfrm>
        </p:grpSpPr>
        <p:sp>
          <p:nvSpPr>
            <p:cNvPr id="59" name="弧形 58"/>
            <p:cNvSpPr/>
            <p:nvPr/>
          </p:nvSpPr>
          <p:spPr>
            <a:xfrm rot="20176732">
              <a:off x="5719210" y="3315500"/>
              <a:ext cx="3449967" cy="3765958"/>
            </a:xfrm>
            <a:prstGeom prst="arc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 rot="12075949">
              <a:off x="8969078" y="445426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/>
          <p:cNvGrpSpPr/>
          <p:nvPr/>
        </p:nvGrpSpPr>
        <p:grpSpPr>
          <a:xfrm flipH="1">
            <a:off x="6949047" y="1249524"/>
            <a:ext cx="3507462" cy="3555408"/>
            <a:chOff x="2080153" y="1397823"/>
            <a:chExt cx="3507462" cy="3555408"/>
          </a:xfrm>
        </p:grpSpPr>
        <p:sp>
          <p:nvSpPr>
            <p:cNvPr id="47" name="弧形 46"/>
            <p:cNvSpPr/>
            <p:nvPr/>
          </p:nvSpPr>
          <p:spPr>
            <a:xfrm rot="19586311">
              <a:off x="2080153" y="1397823"/>
              <a:ext cx="3507462" cy="3555408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2787491" y="1629973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774171" y="1276399"/>
            <a:ext cx="3332667" cy="3133773"/>
            <a:chOff x="2421944" y="1319814"/>
            <a:chExt cx="2939921" cy="2764466"/>
          </a:xfrm>
        </p:grpSpPr>
        <p:sp>
          <p:nvSpPr>
            <p:cNvPr id="11" name="弧形 10"/>
            <p:cNvSpPr/>
            <p:nvPr/>
          </p:nvSpPr>
          <p:spPr>
            <a:xfrm rot="19559311">
              <a:off x="2421944" y="1319814"/>
              <a:ext cx="2939921" cy="2764466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48395" y="1504869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429784" y="4596090"/>
            <a:ext cx="1980029" cy="2039021"/>
            <a:chOff x="1030674" y="1324705"/>
            <a:chExt cx="1980029" cy="20390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1210208" y="132470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新進入者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030674" y="19787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威脅較低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進入門檻高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429784" y="4596090"/>
            <a:ext cx="1980029" cy="2039021"/>
            <a:chOff x="1030674" y="1324705"/>
            <a:chExt cx="1980029" cy="2039021"/>
          </a:xfrm>
        </p:grpSpPr>
        <p:sp>
          <p:nvSpPr>
            <p:cNvPr id="26" name="文字方塊 25"/>
            <p:cNvSpPr txBox="1"/>
            <p:nvPr/>
          </p:nvSpPr>
          <p:spPr>
            <a:xfrm>
              <a:off x="1212203" y="132470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rgbClr val="00B0F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新進入者</a:t>
              </a:r>
              <a:endParaRPr lang="en-US" altLang="zh-TW" sz="2800" dirty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30674" y="19787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較低</a:t>
              </a:r>
              <a:endParaRPr lang="en-US" altLang="zh-TW" sz="2800" dirty="0">
                <a:solidFill>
                  <a:srgbClr val="00B0F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進入門檻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高</a:t>
              </a: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報告人：楊玉珊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07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五力分析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53" y="1564253"/>
            <a:ext cx="2082495" cy="2082495"/>
          </a:xfrm>
          <a:prstGeom prst="rect">
            <a:avLst/>
          </a:prstGeom>
        </p:spPr>
      </p:pic>
      <p:grpSp>
        <p:nvGrpSpPr>
          <p:cNvPr id="29" name="群組 28"/>
          <p:cNvGrpSpPr/>
          <p:nvPr/>
        </p:nvGrpSpPr>
        <p:grpSpPr>
          <a:xfrm>
            <a:off x="9638995" y="1282675"/>
            <a:ext cx="1620957" cy="1935028"/>
            <a:chOff x="1030673" y="1337258"/>
            <a:chExt cx="1620957" cy="1935028"/>
          </a:xfrm>
        </p:grpSpPr>
        <p:sp>
          <p:nvSpPr>
            <p:cNvPr id="30" name="文字方塊 29"/>
            <p:cNvSpPr txBox="1"/>
            <p:nvPr/>
          </p:nvSpPr>
          <p:spPr>
            <a:xfrm>
              <a:off x="1221591" y="133725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替代品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30673" y="1887291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威脅中等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替代品多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38995" y="1276399"/>
            <a:ext cx="1620957" cy="1947581"/>
            <a:chOff x="1030673" y="1324705"/>
            <a:chExt cx="1620957" cy="1947581"/>
          </a:xfrm>
        </p:grpSpPr>
        <p:sp>
          <p:nvSpPr>
            <p:cNvPr id="42" name="文字方塊 41"/>
            <p:cNvSpPr txBox="1"/>
            <p:nvPr/>
          </p:nvSpPr>
          <p:spPr>
            <a:xfrm>
              <a:off x="1221593" y="1324705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替代品</a:t>
              </a:r>
              <a:endParaRPr lang="en-US" altLang="zh-TW" sz="2800" dirty="0">
                <a:solidFill>
                  <a:srgbClr val="EC44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30673" y="1887291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中等</a:t>
              </a:r>
              <a:endParaRPr lang="en-US" altLang="zh-TW" sz="2800" dirty="0">
                <a:solidFill>
                  <a:srgbClr val="EC44C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替代品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多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883021" y="4583489"/>
            <a:ext cx="2339102" cy="2051622"/>
            <a:chOff x="1030674" y="1314644"/>
            <a:chExt cx="2339102" cy="2051622"/>
          </a:xfrm>
        </p:grpSpPr>
        <p:sp>
          <p:nvSpPr>
            <p:cNvPr id="13" name="文字方塊 12"/>
            <p:cNvSpPr txBox="1"/>
            <p:nvPr/>
          </p:nvSpPr>
          <p:spPr>
            <a:xfrm>
              <a:off x="1566146" y="131464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供應商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30674" y="1981271"/>
              <a:ext cx="233910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市場範圍較小</a:t>
              </a: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4883021" y="4583489"/>
            <a:ext cx="2339102" cy="1988977"/>
            <a:chOff x="1030674" y="1314644"/>
            <a:chExt cx="2339102" cy="1988977"/>
          </a:xfrm>
        </p:grpSpPr>
        <p:sp>
          <p:nvSpPr>
            <p:cNvPr id="52" name="文字方塊 51"/>
            <p:cNvSpPr txBox="1"/>
            <p:nvPr/>
          </p:nvSpPr>
          <p:spPr>
            <a:xfrm>
              <a:off x="1569020" y="131464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供應商</a:t>
              </a:r>
              <a:endParaRPr lang="en-US" altLang="zh-TW" sz="2800" dirty="0">
                <a:solidFill>
                  <a:srgbClr val="EC44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030674" y="1981271"/>
              <a:ext cx="2339102" cy="132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低</a:t>
              </a:r>
              <a:endParaRPr lang="en-US" altLang="zh-TW" sz="2800" dirty="0">
                <a:solidFill>
                  <a:srgbClr val="EC44C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市場範圍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較小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8695337" y="4583489"/>
            <a:ext cx="1980029" cy="2051622"/>
            <a:chOff x="1210210" y="1324704"/>
            <a:chExt cx="1980029" cy="2051622"/>
          </a:xfrm>
        </p:grpSpPr>
        <p:sp>
          <p:nvSpPr>
            <p:cNvPr id="33" name="文字方塊 32"/>
            <p:cNvSpPr txBox="1"/>
            <p:nvPr/>
          </p:nvSpPr>
          <p:spPr>
            <a:xfrm>
              <a:off x="1578554" y="1324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消費者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210210" y="19913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服務即時性</a:t>
              </a: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8695331" y="4583489"/>
            <a:ext cx="1980029" cy="2051622"/>
            <a:chOff x="1210210" y="1324704"/>
            <a:chExt cx="1980029" cy="2051622"/>
          </a:xfrm>
        </p:grpSpPr>
        <p:sp>
          <p:nvSpPr>
            <p:cNvPr id="55" name="文字方塊 54"/>
            <p:cNvSpPr txBox="1"/>
            <p:nvPr/>
          </p:nvSpPr>
          <p:spPr>
            <a:xfrm>
              <a:off x="1577771" y="1324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rgbClr val="00B0F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消費者</a:t>
              </a:r>
              <a:endParaRPr lang="en-US" altLang="zh-TW" sz="2800" dirty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210210" y="19913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低</a:t>
              </a:r>
              <a:endParaRPr lang="en-US" altLang="zh-TW" sz="2800" dirty="0">
                <a:solidFill>
                  <a:srgbClr val="00B0F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服務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即時性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932048" y="1281308"/>
            <a:ext cx="1620957" cy="2077203"/>
            <a:chOff x="5285522" y="4261829"/>
            <a:chExt cx="1620957" cy="2077203"/>
          </a:xfrm>
        </p:grpSpPr>
        <p:sp>
          <p:nvSpPr>
            <p:cNvPr id="4" name="文字方塊 3"/>
            <p:cNvSpPr txBox="1"/>
            <p:nvPr/>
          </p:nvSpPr>
          <p:spPr>
            <a:xfrm>
              <a:off x="5426584" y="4261829"/>
              <a:ext cx="133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000" dirty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競爭者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285522" y="4954037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威脅較低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較易推廣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932049" y="1281308"/>
            <a:ext cx="1620957" cy="2077203"/>
            <a:chOff x="5461054" y="4583527"/>
            <a:chExt cx="1620957" cy="2077203"/>
          </a:xfrm>
        </p:grpSpPr>
        <p:sp>
          <p:nvSpPr>
            <p:cNvPr id="37" name="文字方塊 36"/>
            <p:cNvSpPr txBox="1"/>
            <p:nvPr/>
          </p:nvSpPr>
          <p:spPr>
            <a:xfrm>
              <a:off x="5602117" y="4583527"/>
              <a:ext cx="133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000" dirty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競爭者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461054" y="5275735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較低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較易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推廣</a:t>
              </a:r>
            </a:p>
          </p:txBody>
        </p:sp>
      </p:grpSp>
      <p:grpSp>
        <p:nvGrpSpPr>
          <p:cNvPr id="49" name="群組 48"/>
          <p:cNvGrpSpPr/>
          <p:nvPr/>
        </p:nvGrpSpPr>
        <p:grpSpPr>
          <a:xfrm rot="19298095">
            <a:off x="2596651" y="2887639"/>
            <a:ext cx="3593223" cy="4069248"/>
            <a:chOff x="2559998" y="1258027"/>
            <a:chExt cx="3081334" cy="3489545"/>
          </a:xfrm>
        </p:grpSpPr>
        <p:sp>
          <p:nvSpPr>
            <p:cNvPr id="50" name="弧形 49"/>
            <p:cNvSpPr/>
            <p:nvPr/>
          </p:nvSpPr>
          <p:spPr>
            <a:xfrm rot="19559311">
              <a:off x="2559998" y="1258027"/>
              <a:ext cx="3081334" cy="3489545"/>
            </a:xfrm>
            <a:prstGeom prst="arc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048395" y="150486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2647254" y="2639626"/>
            <a:ext cx="2127590" cy="1370258"/>
            <a:chOff x="2667780" y="2196989"/>
            <a:chExt cx="2127590" cy="1370258"/>
          </a:xfrm>
        </p:grpSpPr>
        <p:grpSp>
          <p:nvGrpSpPr>
            <p:cNvPr id="20" name="群組 19"/>
            <p:cNvGrpSpPr/>
            <p:nvPr/>
          </p:nvGrpSpPr>
          <p:grpSpPr>
            <a:xfrm>
              <a:off x="2667780" y="2196989"/>
              <a:ext cx="1098378" cy="1370258"/>
              <a:chOff x="2667780" y="2196989"/>
              <a:chExt cx="1098378" cy="1370258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1930" y="2196989"/>
                <a:ext cx="900000" cy="900000"/>
              </a:xfrm>
              <a:prstGeom prst="round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sp>
            <p:nvSpPr>
              <p:cNvPr id="19" name="文字方塊 18"/>
              <p:cNvSpPr txBox="1"/>
              <p:nvPr/>
            </p:nvSpPr>
            <p:spPr>
              <a:xfrm>
                <a:off x="2667780" y="319791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 err="1" smtClean="0">
                    <a:solidFill>
                      <a:srgbClr val="644132"/>
                    </a:solidFill>
                    <a:latin typeface="Gen Jyuu Gothic P Medium" panose="020B0402020203020207" pitchFamily="34" charset="-120"/>
                    <a:ea typeface="Gen Jyuu Gothic P Medium" panose="020B0402020203020207" pitchFamily="34" charset="-120"/>
                    <a:cs typeface="Gen Jyuu Gothic P Medium" panose="020B0402020203020207" pitchFamily="34" charset="-120"/>
                  </a:rPr>
                  <a:t>FarHugs</a:t>
                </a:r>
                <a:endParaRPr lang="zh-TW" altLang="en-US" dirty="0">
                  <a:solidFill>
                    <a:srgbClr val="644132"/>
                  </a:solidFill>
                  <a:latin typeface="Gen Jyuu Gothic P Medium" panose="020B0402020203020207" pitchFamily="34" charset="-120"/>
                  <a:ea typeface="Gen Jyuu Gothic P Medium" panose="020B0402020203020207" pitchFamily="34" charset="-120"/>
                  <a:cs typeface="Gen Jyuu Gothic P Medium" panose="020B0402020203020207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3895370" y="2201101"/>
              <a:ext cx="900000" cy="1366146"/>
              <a:chOff x="3895370" y="2201101"/>
              <a:chExt cx="900000" cy="136614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5370" y="2201101"/>
                <a:ext cx="900000" cy="900000"/>
              </a:xfrm>
              <a:prstGeom prst="round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sp>
            <p:nvSpPr>
              <p:cNvPr id="58" name="文字方塊 57"/>
              <p:cNvSpPr txBox="1"/>
              <p:nvPr/>
            </p:nvSpPr>
            <p:spPr>
              <a:xfrm>
                <a:off x="4021444" y="319791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 smtClean="0">
                    <a:solidFill>
                      <a:srgbClr val="644132"/>
                    </a:solidFill>
                    <a:latin typeface="Gen Jyuu Gothic P Medium" panose="020B0402020203020207" pitchFamily="34" charset="-120"/>
                    <a:ea typeface="Gen Jyuu Gothic P Medium" panose="020B0402020203020207" pitchFamily="34" charset="-120"/>
                    <a:cs typeface="Gen Jyuu Gothic P Medium" panose="020B0402020203020207" pitchFamily="34" charset="-120"/>
                  </a:rPr>
                  <a:t>我心</a:t>
                </a:r>
                <a:endParaRPr lang="zh-TW" altLang="en-US" dirty="0">
                  <a:solidFill>
                    <a:srgbClr val="644132"/>
                  </a:solidFill>
                  <a:latin typeface="Gen Jyuu Gothic P Medium" panose="020B0402020203020207" pitchFamily="34" charset="-120"/>
                  <a:ea typeface="Gen Jyuu Gothic P Medium" panose="020B0402020203020207" pitchFamily="34" charset="-120"/>
                  <a:cs typeface="Gen Jyuu Gothic P Medium" panose="020B0402020203020207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72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71825" y="2921169"/>
            <a:ext cx="6848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6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4" y="1515748"/>
            <a:ext cx="11185051" cy="46367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9523" y="325396"/>
            <a:ext cx="418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</a:p>
        </p:txBody>
      </p:sp>
      <p:sp>
        <p:nvSpPr>
          <p:cNvPr id="2" name="橢圓 1"/>
          <p:cNvSpPr/>
          <p:nvPr/>
        </p:nvSpPr>
        <p:spPr>
          <a:xfrm>
            <a:off x="7764816" y="4717230"/>
            <a:ext cx="1800000" cy="180041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08292" y="5140381"/>
            <a:ext cx="3583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88C057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摘要相關功能</a:t>
            </a:r>
            <a:endParaRPr lang="en-US" altLang="zh-TW" sz="2800" dirty="0">
              <a:solidFill>
                <a:srgbClr val="88C057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 algn="ctr"/>
            <a:r>
              <a:rPr lang="en-US" altLang="zh-TW" sz="2800" dirty="0">
                <a:solidFill>
                  <a:srgbClr val="88C057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text-davinci-003 </a:t>
            </a:r>
            <a:r>
              <a:rPr lang="zh-TW" altLang="en-US" sz="2800" dirty="0">
                <a:solidFill>
                  <a:srgbClr val="88C057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模型</a:t>
            </a:r>
            <a:endParaRPr lang="en-US" altLang="zh-TW" sz="2800" dirty="0">
              <a:solidFill>
                <a:srgbClr val="88C057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2951" y="5193685"/>
            <a:ext cx="685360" cy="685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755923" y="1515748"/>
            <a:ext cx="1386348" cy="48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908396" y="12699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88C057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樹洞功能</a:t>
            </a:r>
            <a:endParaRPr lang="en-US" altLang="zh-TW" sz="2800" dirty="0">
              <a:solidFill>
                <a:srgbClr val="88C057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08003" flipH="1">
            <a:off x="3626624" y="1931543"/>
            <a:ext cx="685360" cy="6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458722" y="1157468"/>
            <a:ext cx="5409393" cy="539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9522" y="1157469"/>
            <a:ext cx="5409393" cy="539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883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情緒標籤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&amp;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主題標籤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</a:p>
        </p:txBody>
      </p:sp>
      <p:pic>
        <p:nvPicPr>
          <p:cNvPr id="9" name="Picture 4" descr="https://lh6.googleusercontent.com/BsvWbI9zrr212CuDjasP1towU48FdWir5yiHzXHyKac0L2J621gYiN8qkJd6qty3CTk5LfO79WW3CsECQXFeDwcMJyl1MVL5hXhJiFeWWqL1JOzC1I4fJTIzfnOtT9jwy57HamOiUzTeT8Mospy36P0OBg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6150" l="44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7" y="1557578"/>
            <a:ext cx="4490068" cy="44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lh6.googleusercontent.com/kN3sLZwnYOXH0OEGA7OhFn-iSAOMNZDWUPCOM9WjfGXs6VXaLJr4tqYW4cRVzTY_dzJ1-YoF8O5dEL8Ww0nNxc4YBVJABRzL20V6fFwamMfFHhPExfPwtHvmMTvud4OLH2yVsBWySCgbAHJEj9jxt6aWZA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5" b="12395"/>
          <a:stretch/>
        </p:blipFill>
        <p:spPr bwMode="auto">
          <a:xfrm>
            <a:off x="6769721" y="2871723"/>
            <a:ext cx="4787391" cy="19636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175532" y="6076559"/>
            <a:ext cx="39757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來源：北商心諮組 </a:t>
            </a:r>
            <a:r>
              <a:rPr lang="en-US" altLang="zh-TW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-</a:t>
            </a:r>
            <a:r>
              <a:rPr lang="zh-TW" altLang="en-US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 預約諮商量表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36267" y="6076559"/>
            <a:ext cx="41152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來源：情緒輪盤 </a:t>
            </a:r>
            <a:r>
              <a:rPr lang="en-US" altLang="zh-TW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-</a:t>
            </a:r>
            <a:r>
              <a:rPr lang="zh-TW" altLang="en-US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 羅伯特</a:t>
            </a:r>
            <a:r>
              <a:rPr lang="en-US" altLang="zh-TW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·</a:t>
            </a:r>
            <a:r>
              <a:rPr lang="zh-TW" altLang="en-US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普拉奇克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2843585" y="1264651"/>
            <a:ext cx="2954655" cy="996640"/>
            <a:chOff x="2843585" y="1264651"/>
            <a:chExt cx="2954655" cy="99664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A3C132-1C92-4DBA-ACCA-E8AC26A4C109}"/>
                </a:ext>
              </a:extLst>
            </p:cNvPr>
            <p:cNvSpPr/>
            <p:nvPr/>
          </p:nvSpPr>
          <p:spPr>
            <a:xfrm>
              <a:off x="2843585" y="1264651"/>
              <a:ext cx="2954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050505"/>
                  </a:solidFill>
                  <a:latin typeface="Gen Jyuu Gothic Light" panose="02020500000000000000" charset="-120"/>
                  <a:ea typeface="Gen Jyuu Gothic Light" panose="02020500000000000000" charset="-120"/>
                  <a:cs typeface="Gen Jyuu Gothic Light" panose="02020500000000000000" charset="-120"/>
                </a:rPr>
                <a:t>最具影響力的</a:t>
              </a:r>
              <a:r>
                <a:rPr lang="zh-TW" altLang="en-US" dirty="0">
                  <a:solidFill>
                    <a:srgbClr val="050505"/>
                  </a:solidFill>
                  <a:latin typeface="Gen Jyuu Gothic Light" panose="02020500000000000000" charset="-120"/>
                  <a:ea typeface="Gen Jyuu Gothic Light" panose="02020500000000000000" charset="-120"/>
                  <a:cs typeface="Gen Jyuu Gothic Light" panose="02020500000000000000" charset="-120"/>
                </a:rPr>
                <a:t>分類方法</a:t>
              </a:r>
              <a:r>
                <a:rPr lang="zh-TW" altLang="en-US" dirty="0" smtClean="0">
                  <a:solidFill>
                    <a:srgbClr val="050505"/>
                  </a:solidFill>
                  <a:latin typeface="Gen Jyuu Gothic Light" panose="02020500000000000000" charset="-120"/>
                  <a:ea typeface="Gen Jyuu Gothic Light" panose="02020500000000000000" charset="-120"/>
                  <a:cs typeface="Gen Jyuu Gothic Light" panose="02020500000000000000" charset="-120"/>
                </a:rPr>
                <a:t>之一</a:t>
              </a:r>
              <a:endParaRPr lang="zh-TW" altLang="en-US" dirty="0">
                <a:solidFill>
                  <a:srgbClr val="050505"/>
                </a:solidFill>
                <a:latin typeface="Gen Jyuu Gothic Light" panose="02020500000000000000" charset="-120"/>
                <a:ea typeface="Gen Jyuu Gothic Light" panose="02020500000000000000" charset="-120"/>
                <a:cs typeface="Gen Jyuu Gothic Light" panose="02020500000000000000" charset="-120"/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06674" flipH="1">
              <a:off x="4652702" y="1700138"/>
              <a:ext cx="561153" cy="561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5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 </a:t>
            </a:r>
            <a:r>
              <a:rPr lang="en-US" altLang="zh-TW" sz="3600" dirty="0" err="1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OpenAI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測試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</a:p>
        </p:txBody>
      </p:sp>
      <p:pic>
        <p:nvPicPr>
          <p:cNvPr id="4" name="Picture 2" descr="https://lh4.googleusercontent.com/OWe-iU3qQSag3P-H8DuABjmOsjE6o2CMHRDE4WAJrDHXRJq7eV67iExdMb8eZ3gDPjcBtUBCtwt6x1aYTLrXSnJIwJ-tmvFY1dJcWmXgpNGKCBBLQzVlGnub1DK3EypdOs1Q8PXC6jADyyJiFUdGJ-uJm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3" y="1073070"/>
            <a:ext cx="7808372" cy="56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8132309" y="1979574"/>
            <a:ext cx="3189590" cy="837966"/>
            <a:chOff x="8132309" y="1979574"/>
            <a:chExt cx="3189590" cy="83796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41927" flipH="1">
              <a:off x="8132309" y="1979574"/>
              <a:ext cx="629493" cy="629493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8891795" y="2294320"/>
              <a:ext cx="2430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學生的煩惱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8327888" y="5315012"/>
            <a:ext cx="3189590" cy="837966"/>
            <a:chOff x="8327888" y="5315012"/>
            <a:chExt cx="3189590" cy="837966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41927" flipH="1">
              <a:off x="8327888" y="5315012"/>
              <a:ext cx="629493" cy="629493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9087374" y="5629758"/>
              <a:ext cx="2430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摘要結果</a:t>
              </a: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5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0" y="1246388"/>
            <a:ext cx="10900717" cy="2031765"/>
          </a:xfrm>
          <a:prstGeom prst="rect">
            <a:avLst/>
          </a:prstGeom>
        </p:spPr>
      </p:pic>
      <p:pic>
        <p:nvPicPr>
          <p:cNvPr id="10" name="Picture 18" descr="https://lh5.googleusercontent.com/Yk8FLF73HLmLhMtQPQ2NPI_vb0ajya--YpaQFHu-uvXwDRq2FbkD_KvNNO5gSn2zHtIpEr_M7WGkwE2njheYwho8om88jxSNpeuRRaGWs5ZemC0dIPCG2rU0fjNjObr1WBEDJh0y_AcPyNh4l0rZF69j_A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2"/>
          <a:stretch/>
        </p:blipFill>
        <p:spPr bwMode="auto">
          <a:xfrm>
            <a:off x="90026" y="3761159"/>
            <a:ext cx="10815184" cy="25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389523" y="325396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 </a:t>
            </a:r>
            <a:r>
              <a:rPr lang="en-US" altLang="zh-TW" sz="3600" dirty="0" err="1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OpenAI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測試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8296358" y="1396296"/>
            <a:ext cx="3087943" cy="725201"/>
            <a:chOff x="7860522" y="2199266"/>
            <a:chExt cx="3087943" cy="72520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725481" flipH="1">
              <a:off x="7860522" y="2294974"/>
              <a:ext cx="629493" cy="629493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8518361" y="2199266"/>
              <a:ext cx="2430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情緒標籤結果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066393" y="3991487"/>
            <a:ext cx="3876137" cy="693570"/>
            <a:chOff x="8066393" y="3991487"/>
            <a:chExt cx="3876137" cy="69357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645" flipH="1">
              <a:off x="8066393" y="4055564"/>
              <a:ext cx="629493" cy="629493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8784412" y="3991487"/>
              <a:ext cx="3158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諮商主題標籤結果</a:t>
              </a: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實際訪談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2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報告人：李冠賢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9523" y="325396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實際訪談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63864"/>
              </p:ext>
            </p:extLst>
          </p:nvPr>
        </p:nvGraphicFramePr>
        <p:xfrm>
          <a:off x="723080" y="1825248"/>
          <a:ext cx="10745839" cy="38745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94579">
                  <a:extLst>
                    <a:ext uri="{9D8B030D-6E8A-4147-A177-3AD203B41FA5}">
                      <a16:colId xmlns:a16="http://schemas.microsoft.com/office/drawing/2014/main" val="3075693161"/>
                    </a:ext>
                  </a:extLst>
                </a:gridCol>
                <a:gridCol w="7551260">
                  <a:extLst>
                    <a:ext uri="{9D8B030D-6E8A-4147-A177-3AD203B41FA5}">
                      <a16:colId xmlns:a16="http://schemas.microsoft.com/office/drawing/2014/main" val="280379126"/>
                    </a:ext>
                  </a:extLst>
                </a:gridCol>
              </a:tblGrid>
              <a:tr h="560078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諮商師回覆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250151"/>
                  </a:ext>
                </a:extLst>
              </a:tr>
              <a:tr h="9667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諮商師負責的學生多寡？</a:t>
                      </a:r>
                      <a:endParaRPr lang="zh-TW" altLang="en-US" sz="2000" dirty="0">
                        <a:solidFill>
                          <a:srgbClr val="644132"/>
                        </a:solidFill>
                        <a:latin typeface="Gen Jyuu Gothic Light" panose="020B0103020203020207" pitchFamily="34" charset="-120"/>
                        <a:ea typeface="Gen Jyuu Gothic Light" panose="020B0103020203020207" pitchFamily="34" charset="-120"/>
                        <a:cs typeface="Gen Jyuu Gothic Light" panose="020B0103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沒有明確的數字，但是學生來諮商頻率有逐年增加。</a:t>
                      </a:r>
                      <a:endParaRPr lang="zh-TW" altLang="en-US" sz="2000" dirty="0">
                        <a:solidFill>
                          <a:srgbClr val="644132"/>
                        </a:solidFill>
                        <a:latin typeface="Gen Jyuu Gothic Light" panose="020B0103020203020207" pitchFamily="34" charset="-120"/>
                        <a:ea typeface="Gen Jyuu Gothic Light" panose="020B0103020203020207" pitchFamily="34" charset="-120"/>
                        <a:cs typeface="Gen Jyuu Gothic Light" panose="020B0103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07120"/>
                  </a:ext>
                </a:extLst>
              </a:tr>
              <a:tr h="96671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solidFill>
                            <a:srgbClr val="644132"/>
                          </a:solidFill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諮商</a:t>
                      </a: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過程怎麼紀錄？</a:t>
                      </a:r>
                      <a:endParaRPr lang="zh-TW" altLang="en-US" sz="2000" dirty="0">
                        <a:solidFill>
                          <a:srgbClr val="644132"/>
                        </a:solidFill>
                        <a:latin typeface="Gen Jyuu Gothic Light" panose="020B0103020203020207" pitchFamily="34" charset="-120"/>
                        <a:ea typeface="Gen Jyuu Gothic Light" panose="020B0103020203020207" pitchFamily="34" charset="-120"/>
                        <a:cs typeface="Gen Jyuu Gothic Light" panose="020B0103020203020207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solidFill>
                            <a:srgbClr val="644132"/>
                          </a:solidFill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普遍諮商師會比較喜歡寫紙本之後再輸入系統。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5191"/>
                  </a:ext>
                </a:extLst>
              </a:tr>
              <a:tr h="13810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rgbClr val="644132"/>
                          </a:solidFill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遇到極端狀態怎麼辦？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在網頁上需要有</a:t>
                      </a: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警</a:t>
                      </a:r>
                      <a:r>
                        <a:rPr lang="zh-TW" altLang="en-US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示</a:t>
                      </a: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語，遇到極端狀況</a:t>
                      </a:r>
                      <a:r>
                        <a:rPr lang="zh-TW" altLang="en-US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則</a:t>
                      </a:r>
                      <a:r>
                        <a:rPr lang="zh-TW" altLang="zh-TW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不存在保密守則</a:t>
                      </a:r>
                      <a:r>
                        <a:rPr lang="zh-TW" altLang="en-US" sz="2000" kern="1200" dirty="0">
                          <a:solidFill>
                            <a:srgbClr val="644132"/>
                          </a:solidFill>
                          <a:effectLst/>
                          <a:latin typeface="Gen Jyuu Gothic Light" panose="020B0103020203020207" pitchFamily="34" charset="-120"/>
                          <a:ea typeface="Gen Jyuu Gothic Light" panose="020B0103020203020207" pitchFamily="34" charset="-120"/>
                          <a:cs typeface="Gen Jyuu Gothic Light" panose="020B0103020203020207" pitchFamily="34" charset="-120"/>
                        </a:rPr>
                        <a:t>。</a:t>
                      </a:r>
                      <a:endParaRPr lang="zh-TW" altLang="en-US" sz="2000" dirty="0">
                        <a:solidFill>
                          <a:srgbClr val="644132"/>
                        </a:solidFill>
                        <a:latin typeface="Gen Jyuu Gothic Light" panose="020B0103020203020207" pitchFamily="34" charset="-120"/>
                        <a:ea typeface="Gen Jyuu Gothic Light" panose="020B0103020203020207" pitchFamily="34" charset="-120"/>
                        <a:cs typeface="Gen Jyuu Gothic Light" panose="020B0103020203020207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517315"/>
                  </a:ext>
                </a:extLst>
              </a:tr>
            </a:tbl>
          </a:graphicData>
        </a:graphic>
      </p:graphicFrame>
      <p:sp>
        <p:nvSpPr>
          <p:cNvPr id="7" name="object 18"/>
          <p:cNvSpPr/>
          <p:nvPr/>
        </p:nvSpPr>
        <p:spPr>
          <a:xfrm rot="8873312">
            <a:off x="10610220" y="5446354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7"/>
          <p:cNvSpPr/>
          <p:nvPr/>
        </p:nvSpPr>
        <p:spPr>
          <a:xfrm>
            <a:off x="10967625" y="1548249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4"/>
          <p:cNvSpPr/>
          <p:nvPr/>
        </p:nvSpPr>
        <p:spPr>
          <a:xfrm rot="21184055">
            <a:off x="679559" y="5200331"/>
            <a:ext cx="433771" cy="562892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0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11458720" y="1924995"/>
            <a:ext cx="523875" cy="520700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5" name="object 18"/>
          <p:cNvSpPr/>
          <p:nvPr/>
        </p:nvSpPr>
        <p:spPr>
          <a:xfrm rot="19951633">
            <a:off x="9214413" y="33068"/>
            <a:ext cx="1948814" cy="657225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889427" y="483492"/>
            <a:ext cx="10325761" cy="5891017"/>
            <a:chOff x="889427" y="576924"/>
            <a:chExt cx="10325761" cy="5891017"/>
          </a:xfrm>
        </p:grpSpPr>
        <p:sp>
          <p:nvSpPr>
            <p:cNvPr id="43" name="文字方塊 42"/>
            <p:cNvSpPr txBox="1"/>
            <p:nvPr/>
          </p:nvSpPr>
          <p:spPr>
            <a:xfrm>
              <a:off x="889427" y="576924"/>
              <a:ext cx="146706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0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目錄</a:t>
              </a:r>
            </a:p>
          </p:txBody>
        </p:sp>
        <p:grpSp>
          <p:nvGrpSpPr>
            <p:cNvPr id="44" name="群組 43"/>
            <p:cNvGrpSpPr/>
            <p:nvPr/>
          </p:nvGrpSpPr>
          <p:grpSpPr>
            <a:xfrm>
              <a:off x="1016427" y="1712986"/>
              <a:ext cx="10198761" cy="4754955"/>
              <a:chOff x="1016428" y="2368576"/>
              <a:chExt cx="10198761" cy="4754955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1016428" y="2379080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8" name="文字方塊 57"/>
                <p:cNvSpPr txBox="1"/>
                <p:nvPr/>
              </p:nvSpPr>
              <p:spPr>
                <a:xfrm>
                  <a:off x="1217191" y="2397977"/>
                  <a:ext cx="32608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01.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背景與動機</a:t>
                  </a:r>
                </a:p>
              </p:txBody>
            </p:sp>
          </p:grpSp>
          <p:grpSp>
            <p:nvGrpSpPr>
              <p:cNvPr id="46" name="群組 45"/>
              <p:cNvGrpSpPr/>
              <p:nvPr/>
            </p:nvGrpSpPr>
            <p:grpSpPr>
              <a:xfrm>
                <a:off x="6226094" y="2368576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6" name="文字方塊 55"/>
                <p:cNvSpPr txBox="1"/>
                <p:nvPr/>
              </p:nvSpPr>
              <p:spPr>
                <a:xfrm>
                  <a:off x="1217191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04.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實際訪談</a:t>
                  </a:r>
                </a:p>
              </p:txBody>
            </p:sp>
          </p:grpSp>
          <p:grpSp>
            <p:nvGrpSpPr>
              <p:cNvPr id="47" name="群組 46"/>
              <p:cNvGrpSpPr/>
              <p:nvPr/>
            </p:nvGrpSpPr>
            <p:grpSpPr>
              <a:xfrm>
                <a:off x="1016428" y="4040770"/>
                <a:ext cx="10198761" cy="3082761"/>
                <a:chOff x="-4213046" y="2002584"/>
                <a:chExt cx="10198761" cy="3082761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996620" y="2002584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2" name="文字方塊 51"/>
                <p:cNvSpPr txBox="1"/>
                <p:nvPr/>
              </p:nvSpPr>
              <p:spPr>
                <a:xfrm>
                  <a:off x="1217192" y="2395298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05.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專案分工</a:t>
                  </a: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-4213046" y="3661608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4" name="文字方塊 53"/>
                <p:cNvSpPr txBox="1"/>
                <p:nvPr/>
              </p:nvSpPr>
              <p:spPr>
                <a:xfrm>
                  <a:off x="-3992474" y="4054322"/>
                  <a:ext cx="433965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03.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系統架構與技術</a:t>
                  </a: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996620" y="3661607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8" name="群組 47"/>
              <p:cNvGrpSpPr/>
              <p:nvPr/>
            </p:nvGrpSpPr>
            <p:grpSpPr>
              <a:xfrm>
                <a:off x="1016428" y="4039437"/>
                <a:ext cx="4989095" cy="1423737"/>
                <a:chOff x="1036235" y="2001251"/>
                <a:chExt cx="4989095" cy="1423737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036235" y="2001251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0" name="文字方塊 49"/>
                <p:cNvSpPr txBox="1"/>
                <p:nvPr/>
              </p:nvSpPr>
              <p:spPr>
                <a:xfrm>
                  <a:off x="1256807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02.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營運分析</a:t>
                  </a:r>
                </a:p>
              </p:txBody>
            </p:sp>
          </p:grpSp>
        </p:grpSp>
      </p:grpSp>
      <p:sp>
        <p:nvSpPr>
          <p:cNvPr id="6" name="object 14"/>
          <p:cNvSpPr/>
          <p:nvPr/>
        </p:nvSpPr>
        <p:spPr>
          <a:xfrm rot="9402972">
            <a:off x="726469" y="5998443"/>
            <a:ext cx="735965" cy="955040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446664" y="5339473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25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報告人：李冠賢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89523" y="325396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實際訪談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3341225" y="1073327"/>
            <a:ext cx="5509549" cy="4882862"/>
            <a:chOff x="3341225" y="1073327"/>
            <a:chExt cx="5509549" cy="4882862"/>
          </a:xfrm>
        </p:grpSpPr>
        <p:sp>
          <p:nvSpPr>
            <p:cNvPr id="14" name="矩形 13"/>
            <p:cNvSpPr/>
            <p:nvPr/>
          </p:nvSpPr>
          <p:spPr>
            <a:xfrm>
              <a:off x="3341225" y="2295722"/>
              <a:ext cx="5509549" cy="366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ct val="150000"/>
                </a:lnSpc>
              </a:pPr>
              <a:endParaRPr lang="zh-TW" altLang="en-US" sz="2800" dirty="0">
                <a:solidFill>
                  <a:srgbClr val="273204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4567375" y="3577897"/>
              <a:ext cx="305724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accent6">
                      <a:lumMod val="7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諮商師的擔憂</a:t>
              </a:r>
              <a:endParaRPr lang="en-US" altLang="zh-TW" sz="28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ＡＩ在諮商的應用</a:t>
              </a: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64" y="1073327"/>
              <a:ext cx="1974673" cy="1974673"/>
            </a:xfrm>
            <a:prstGeom prst="rect">
              <a:avLst/>
            </a:prstGeom>
          </p:spPr>
        </p:pic>
      </p:grpSp>
      <p:sp>
        <p:nvSpPr>
          <p:cNvPr id="21" name="object 18"/>
          <p:cNvSpPr/>
          <p:nvPr/>
        </p:nvSpPr>
        <p:spPr>
          <a:xfrm>
            <a:off x="7605574" y="5865447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EED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8731231" y="290494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EED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/>
          <p:cNvSpPr/>
          <p:nvPr/>
        </p:nvSpPr>
        <p:spPr>
          <a:xfrm rot="15235252">
            <a:off x="3053067" y="2155643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EEDC9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2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報告人：李冠賢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338428" y="1660313"/>
            <a:ext cx="9515145" cy="4063858"/>
            <a:chOff x="1119987" y="1660313"/>
            <a:chExt cx="9515145" cy="4063858"/>
          </a:xfrm>
        </p:grpSpPr>
        <p:grpSp>
          <p:nvGrpSpPr>
            <p:cNvPr id="8" name="群組 7"/>
            <p:cNvGrpSpPr/>
            <p:nvPr/>
          </p:nvGrpSpPr>
          <p:grpSpPr>
            <a:xfrm>
              <a:off x="6219113" y="1982841"/>
              <a:ext cx="4416019" cy="3741330"/>
              <a:chOff x="6626264" y="2345214"/>
              <a:chExt cx="4416019" cy="374133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626264" y="2705214"/>
                <a:ext cx="4416019" cy="3381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dirty="0">
                    <a:solidFill>
                      <a:srgbClr val="644132"/>
                    </a:solidFill>
                    <a:latin typeface="Gen Jyuu Gothic Light" panose="020B0103020203020207" pitchFamily="34" charset="-120"/>
                    <a:ea typeface="Gen Jyuu Gothic Light" panose="020B0103020203020207" pitchFamily="34" charset="-120"/>
                    <a:cs typeface="Gen Jyuu Gothic Light" panose="020B0103020203020207" pitchFamily="34" charset="-120"/>
                  </a:rPr>
                  <a:t>取代諮商、治療學生</a:t>
                </a:r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273" y="2345214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9" name="群組 8"/>
            <p:cNvGrpSpPr/>
            <p:nvPr/>
          </p:nvGrpSpPr>
          <p:grpSpPr>
            <a:xfrm>
              <a:off x="1119987" y="1660313"/>
              <a:ext cx="4416019" cy="4063858"/>
              <a:chOff x="893400" y="2022686"/>
              <a:chExt cx="4416019" cy="406385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93400" y="2705214"/>
                <a:ext cx="4416019" cy="3381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dirty="0">
                    <a:solidFill>
                      <a:srgbClr val="644132"/>
                    </a:solidFill>
                    <a:latin typeface="Gen Jyuu Gothic Light" panose="020B0103020203020207" pitchFamily="34" charset="-120"/>
                    <a:ea typeface="Gen Jyuu Gothic Light" panose="020B0103020203020207" pitchFamily="34" charset="-120"/>
                    <a:cs typeface="Gen Jyuu Gothic Light" panose="020B0103020203020207" pitchFamily="34" charset="-120"/>
                  </a:rPr>
                  <a:t>輔助作用</a:t>
                </a:r>
              </a:p>
            </p:txBody>
          </p: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4557" y="2022686"/>
                <a:ext cx="1253704" cy="1253704"/>
              </a:xfrm>
              <a:prstGeom prst="rect">
                <a:avLst/>
              </a:prstGeom>
            </p:spPr>
          </p:pic>
        </p:grpSp>
      </p:grpSp>
      <p:sp>
        <p:nvSpPr>
          <p:cNvPr id="15" name="文字方塊 14"/>
          <p:cNvSpPr txBox="1"/>
          <p:nvPr/>
        </p:nvSpPr>
        <p:spPr>
          <a:xfrm>
            <a:off x="389523" y="325396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實際訪談</a:t>
            </a:r>
          </a:p>
        </p:txBody>
      </p:sp>
      <p:sp>
        <p:nvSpPr>
          <p:cNvPr id="16" name="object 17"/>
          <p:cNvSpPr/>
          <p:nvPr/>
        </p:nvSpPr>
        <p:spPr>
          <a:xfrm>
            <a:off x="1160499" y="4932665"/>
            <a:ext cx="355857" cy="353700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FFA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 rot="6069108">
            <a:off x="10485590" y="5153260"/>
            <a:ext cx="735965" cy="955040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FFAC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98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05.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專案分工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專案分工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71727"/>
            <a:ext cx="10058400" cy="391794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582173" y="4159045"/>
            <a:ext cx="1338828" cy="2464044"/>
            <a:chOff x="1582173" y="4159045"/>
            <a:chExt cx="1338828" cy="2464044"/>
          </a:xfrm>
        </p:grpSpPr>
        <p:cxnSp>
          <p:nvCxnSpPr>
            <p:cNvPr id="12" name="直線單箭頭接點 11"/>
            <p:cNvCxnSpPr/>
            <p:nvPr/>
          </p:nvCxnSpPr>
          <p:spPr>
            <a:xfrm flipH="1">
              <a:off x="2251587" y="4159045"/>
              <a:ext cx="0" cy="1986116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1582173" y="62537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資料表設計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208181" y="4159045"/>
            <a:ext cx="1338828" cy="1746289"/>
            <a:chOff x="1208181" y="4159045"/>
            <a:chExt cx="1338828" cy="1746289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1877595" y="4159045"/>
              <a:ext cx="0" cy="1268361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1208181" y="5536002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網站導覽圖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25579" y="4194520"/>
            <a:ext cx="1008609" cy="2004939"/>
            <a:chOff x="3216422" y="4194520"/>
            <a:chExt cx="1008609" cy="2004939"/>
          </a:xfrm>
        </p:grpSpPr>
        <p:cxnSp>
          <p:nvCxnSpPr>
            <p:cNvPr id="15" name="直線單箭頭接點 14"/>
            <p:cNvCxnSpPr/>
            <p:nvPr/>
          </p:nvCxnSpPr>
          <p:spPr>
            <a:xfrm flipH="1">
              <a:off x="3720726" y="4194520"/>
              <a:ext cx="1" cy="1526148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216422" y="5830127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API</a:t>
              </a:r>
              <a:r>
                <a:rPr lang="zh-TW" altLang="en-US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設計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178625" y="4156069"/>
            <a:ext cx="1569660" cy="1989092"/>
            <a:chOff x="2935896" y="4194520"/>
            <a:chExt cx="1569660" cy="1989092"/>
          </a:xfrm>
        </p:grpSpPr>
        <p:cxnSp>
          <p:nvCxnSpPr>
            <p:cNvPr id="24" name="直線單箭頭接點 23"/>
            <p:cNvCxnSpPr/>
            <p:nvPr/>
          </p:nvCxnSpPr>
          <p:spPr>
            <a:xfrm flipH="1">
              <a:off x="3720726" y="4194520"/>
              <a:ext cx="1" cy="1526148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2935896" y="581428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一評文件撰寫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6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專案分工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257520"/>
            <a:ext cx="7909689" cy="48994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5" t="1" b="-2688"/>
          <a:stretch/>
        </p:blipFill>
        <p:spPr>
          <a:xfrm>
            <a:off x="8056657" y="3676761"/>
            <a:ext cx="3877056" cy="251536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 b="-1443"/>
          <a:stretch/>
        </p:blipFill>
        <p:spPr>
          <a:xfrm>
            <a:off x="8047841" y="1222358"/>
            <a:ext cx="3894689" cy="24848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1F5AEB-1F47-4765-A5CD-504014F07E1F}"/>
              </a:ext>
            </a:extLst>
          </p:cNvPr>
          <p:cNvSpPr txBox="1"/>
          <p:nvPr/>
        </p:nvSpPr>
        <p:spPr>
          <a:xfrm>
            <a:off x="3396976" y="4581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個人在加名字</a:t>
            </a:r>
          </a:p>
        </p:txBody>
      </p:sp>
    </p:spTree>
    <p:extLst>
      <p:ext uri="{BB962C8B-B14F-4D97-AF65-F5344CB8AC3E}">
        <p14:creationId xmlns:p14="http://schemas.microsoft.com/office/powerpoint/2010/main" val="330058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7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64413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003" y="112619"/>
            <a:ext cx="11877994" cy="6632762"/>
          </a:xfrm>
          <a:prstGeom prst="rect">
            <a:avLst/>
          </a:prstGeom>
          <a:solidFill>
            <a:schemeClr val="bg1"/>
          </a:solidFill>
          <a:ln w="9525">
            <a:solidFill>
              <a:srgbClr val="644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26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430724" y="1314193"/>
            <a:ext cx="4483510" cy="2358287"/>
            <a:chOff x="491613" y="1796505"/>
            <a:chExt cx="4483510" cy="2358287"/>
          </a:xfrm>
        </p:grpSpPr>
        <p:sp>
          <p:nvSpPr>
            <p:cNvPr id="4" name="矩形 3"/>
            <p:cNvSpPr/>
            <p:nvPr/>
          </p:nvSpPr>
          <p:spPr>
            <a:xfrm>
              <a:off x="491613" y="3320846"/>
              <a:ext cx="4483510" cy="83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1.</a:t>
              </a: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實際運用於諮商相關場域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197" y="1796505"/>
              <a:ext cx="1524341" cy="1524341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7163818" y="1315734"/>
            <a:ext cx="3778599" cy="2360402"/>
            <a:chOff x="5480468" y="1896368"/>
            <a:chExt cx="3778599" cy="2360402"/>
          </a:xfrm>
        </p:grpSpPr>
        <p:sp>
          <p:nvSpPr>
            <p:cNvPr id="7" name="矩形 6"/>
            <p:cNvSpPr/>
            <p:nvPr/>
          </p:nvSpPr>
          <p:spPr>
            <a:xfrm>
              <a:off x="5480468" y="3419168"/>
              <a:ext cx="3778599" cy="8376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2. </a:t>
              </a: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整合諮商組預約功能</a:t>
              </a: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367" y="1896368"/>
              <a:ext cx="1522800" cy="1522800"/>
            </a:xfrm>
            <a:prstGeom prst="rect">
              <a:avLst/>
            </a:prstGeom>
          </p:spPr>
        </p:pic>
      </p:grpSp>
      <p:grpSp>
        <p:nvGrpSpPr>
          <p:cNvPr id="15" name="群組 14"/>
          <p:cNvGrpSpPr/>
          <p:nvPr/>
        </p:nvGrpSpPr>
        <p:grpSpPr>
          <a:xfrm>
            <a:off x="4018378" y="3994408"/>
            <a:ext cx="4155243" cy="2478447"/>
            <a:chOff x="7700886" y="1894827"/>
            <a:chExt cx="4155243" cy="2478447"/>
          </a:xfrm>
        </p:grpSpPr>
        <p:sp>
          <p:nvSpPr>
            <p:cNvPr id="5" name="矩形 4"/>
            <p:cNvSpPr/>
            <p:nvPr/>
          </p:nvSpPr>
          <p:spPr>
            <a:xfrm>
              <a:off x="7700886" y="3419167"/>
              <a:ext cx="415524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2800" b="1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3. </a:t>
              </a:r>
              <a:r>
                <a:rPr lang="zh-TW" altLang="en-US" sz="2800" b="1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微調 </a:t>
              </a:r>
              <a:r>
                <a:rPr lang="en-US" altLang="zh-TW" sz="2800" b="1" dirty="0" err="1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OpenAI</a:t>
              </a:r>
              <a:r>
                <a:rPr lang="en-US" altLang="zh-TW" sz="2800" b="1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</a:t>
              </a:r>
              <a:r>
                <a:rPr lang="zh-TW" altLang="en-US" sz="2800" b="1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模組</a:t>
              </a:r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519" y="1894827"/>
              <a:ext cx="1501980" cy="15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6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64413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003" y="112619"/>
            <a:ext cx="11877994" cy="6632762"/>
          </a:xfrm>
          <a:prstGeom prst="rect">
            <a:avLst/>
          </a:prstGeom>
          <a:solidFill>
            <a:schemeClr val="bg1"/>
          </a:solidFill>
          <a:ln w="9525">
            <a:solidFill>
              <a:srgbClr val="644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01" y="2208478"/>
            <a:ext cx="2052015" cy="20520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4" y="2208477"/>
            <a:ext cx="2052015" cy="20520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66" y="3037712"/>
            <a:ext cx="820268" cy="8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64787" y="2757502"/>
            <a:ext cx="3262432" cy="1342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感謝聆聽</a:t>
            </a:r>
          </a:p>
        </p:txBody>
      </p:sp>
      <p:sp>
        <p:nvSpPr>
          <p:cNvPr id="5" name="object 18"/>
          <p:cNvSpPr/>
          <p:nvPr/>
        </p:nvSpPr>
        <p:spPr>
          <a:xfrm rot="7527468">
            <a:off x="9806688" y="5554959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/>
          <p:nvPr/>
        </p:nvSpPr>
        <p:spPr>
          <a:xfrm>
            <a:off x="8341613" y="931258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 rot="21184055">
            <a:off x="2458043" y="4396297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17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0645" y="2065005"/>
            <a:ext cx="21307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Q</a:t>
            </a: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&amp;</a:t>
            </a: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時間</a:t>
            </a:r>
          </a:p>
        </p:txBody>
      </p:sp>
      <p:sp>
        <p:nvSpPr>
          <p:cNvPr id="5" name="object 18"/>
          <p:cNvSpPr/>
          <p:nvPr/>
        </p:nvSpPr>
        <p:spPr>
          <a:xfrm rot="7527468">
            <a:off x="9806688" y="5554959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/>
          <p:nvPr/>
        </p:nvSpPr>
        <p:spPr>
          <a:xfrm>
            <a:off x="8341613" y="931258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 rot="21184055">
            <a:off x="2458043" y="4396297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17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41267" y="2921169"/>
            <a:ext cx="5309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08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811524" y="1869709"/>
            <a:ext cx="6568953" cy="3785662"/>
            <a:chOff x="1048116" y="1869709"/>
            <a:chExt cx="6568953" cy="3785662"/>
          </a:xfrm>
        </p:grpSpPr>
        <p:grpSp>
          <p:nvGrpSpPr>
            <p:cNvPr id="6" name="群組 5"/>
            <p:cNvGrpSpPr/>
            <p:nvPr/>
          </p:nvGrpSpPr>
          <p:grpSpPr>
            <a:xfrm>
              <a:off x="1048116" y="1869709"/>
              <a:ext cx="3042138" cy="3785662"/>
              <a:chOff x="1076883" y="1661465"/>
              <a:chExt cx="3042138" cy="378566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76883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學生</a:t>
                </a:r>
                <a:endParaRPr lang="en-US" altLang="zh-TW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心理健康</a:t>
                </a:r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204" y="1661465"/>
                <a:ext cx="1447495" cy="1447495"/>
              </a:xfrm>
              <a:prstGeom prst="rect">
                <a:avLst/>
              </a:prstGeom>
            </p:spPr>
          </p:pic>
        </p:grpSp>
        <p:grpSp>
          <p:nvGrpSpPr>
            <p:cNvPr id="7" name="群組 6"/>
            <p:cNvGrpSpPr/>
            <p:nvPr/>
          </p:nvGrpSpPr>
          <p:grpSpPr>
            <a:xfrm>
              <a:off x="4574931" y="1869709"/>
              <a:ext cx="3042138" cy="3785662"/>
              <a:chOff x="4868879" y="1661465"/>
              <a:chExt cx="3042138" cy="378566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868879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諮商師</a:t>
                </a:r>
                <a:endParaRPr lang="en-US" altLang="zh-TW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業務繁多</a:t>
                </a:r>
              </a:p>
            </p:txBody>
          </p:sp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6348" y="1661465"/>
                <a:ext cx="1447200" cy="1447200"/>
              </a:xfrm>
              <a:prstGeom prst="rect">
                <a:avLst/>
              </a:prstGeom>
            </p:spPr>
          </p:pic>
        </p:grpSp>
      </p:grpSp>
      <p:sp>
        <p:nvSpPr>
          <p:cNvPr id="9" name="文字方塊 8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</a:p>
        </p:txBody>
      </p:sp>
      <p:sp>
        <p:nvSpPr>
          <p:cNvPr id="30" name="object 18"/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/>
          <p:cNvSpPr/>
          <p:nvPr/>
        </p:nvSpPr>
        <p:spPr>
          <a:xfrm>
            <a:off x="9239705" y="327987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/>
          <p:cNvSpPr/>
          <p:nvPr/>
        </p:nvSpPr>
        <p:spPr>
          <a:xfrm rot="9164366">
            <a:off x="2523366" y="5294743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9523" y="1869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latin typeface="Gen Jyuu Gothic P Light" panose="020B0103020203020207" pitchFamily="34" charset="-120"/>
              <a:ea typeface="Gen Jyuu Gothic P Light" panose="020B0103020203020207" pitchFamily="34" charset="-120"/>
              <a:cs typeface="Gen Jyuu Gothic P Light" panose="020B0103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81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4527301" y="2904011"/>
            <a:ext cx="3137397" cy="2534663"/>
            <a:chOff x="4527301" y="2060699"/>
            <a:chExt cx="3137397" cy="2534663"/>
          </a:xfrm>
        </p:grpSpPr>
        <p:sp>
          <p:nvSpPr>
            <p:cNvPr id="5" name="文字方塊 4"/>
            <p:cNvSpPr txBox="1"/>
            <p:nvPr/>
          </p:nvSpPr>
          <p:spPr>
            <a:xfrm>
              <a:off x="4527301" y="4072142"/>
              <a:ext cx="3137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心理諮商輔助系統</a:t>
              </a: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52" y="2060699"/>
              <a:ext cx="1655895" cy="1655895"/>
            </a:xfrm>
            <a:prstGeom prst="rect">
              <a:avLst/>
            </a:prstGeom>
          </p:spPr>
        </p:pic>
      </p:grp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5</a:t>
            </a:fld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6723572" y="3057929"/>
            <a:ext cx="4152418" cy="1534160"/>
            <a:chOff x="6368413" y="1438137"/>
            <a:chExt cx="4152418" cy="1534160"/>
          </a:xfrm>
        </p:grpSpPr>
        <p:sp>
          <p:nvSpPr>
            <p:cNvPr id="37" name="矩形 36"/>
            <p:cNvSpPr/>
            <p:nvPr/>
          </p:nvSpPr>
          <p:spPr>
            <a:xfrm>
              <a:off x="8181729" y="2449077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諮商事前準備</a:t>
              </a:r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6368413" y="1438137"/>
              <a:ext cx="1753726" cy="1436626"/>
              <a:chOff x="6368413" y="1438137"/>
              <a:chExt cx="1753726" cy="1436626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783723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 rot="7901053">
                <a:off x="6526963" y="1279587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9" name="群組 48"/>
          <p:cNvGrpSpPr/>
          <p:nvPr/>
        </p:nvGrpSpPr>
        <p:grpSpPr>
          <a:xfrm>
            <a:off x="2264739" y="1712006"/>
            <a:ext cx="2861797" cy="2001124"/>
            <a:chOff x="2631357" y="1576154"/>
            <a:chExt cx="2861797" cy="2001124"/>
          </a:xfrm>
        </p:grpSpPr>
        <p:sp>
          <p:nvSpPr>
            <p:cNvPr id="12" name="文字方塊 11"/>
            <p:cNvSpPr txBox="1"/>
            <p:nvPr/>
          </p:nvSpPr>
          <p:spPr>
            <a:xfrm>
              <a:off x="2631357" y="1576154"/>
              <a:ext cx="1620957" cy="837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傾訴煩惱</a:t>
              </a:r>
              <a:endParaRPr lang="en-US" altLang="zh-TW" sz="2800" dirty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 flipH="1">
              <a:off x="3739428" y="2068652"/>
              <a:ext cx="1753726" cy="1508626"/>
              <a:chOff x="6960375" y="2638687"/>
              <a:chExt cx="1753726" cy="1508626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783215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16200000">
                <a:off x="7118925" y="2552137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0" name="群組 49"/>
          <p:cNvGrpSpPr/>
          <p:nvPr/>
        </p:nvGrpSpPr>
        <p:grpSpPr>
          <a:xfrm>
            <a:off x="1826438" y="2994817"/>
            <a:ext cx="3300098" cy="1597272"/>
            <a:chOff x="2244764" y="2308078"/>
            <a:chExt cx="3300098" cy="1597272"/>
          </a:xfrm>
        </p:grpSpPr>
        <p:sp>
          <p:nvSpPr>
            <p:cNvPr id="26" name="矩形 25"/>
            <p:cNvSpPr/>
            <p:nvPr/>
          </p:nvSpPr>
          <p:spPr>
            <a:xfrm>
              <a:off x="2244764" y="3382130"/>
              <a:ext cx="169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音樂推薦</a:t>
              </a:r>
            </a:p>
          </p:txBody>
        </p:sp>
        <p:grpSp>
          <p:nvGrpSpPr>
            <p:cNvPr id="44" name="群組 43"/>
            <p:cNvGrpSpPr/>
            <p:nvPr/>
          </p:nvGrpSpPr>
          <p:grpSpPr>
            <a:xfrm flipH="1">
              <a:off x="3791136" y="2308078"/>
              <a:ext cx="1753726" cy="1436626"/>
              <a:chOff x="6393544" y="1442176"/>
              <a:chExt cx="1753726" cy="1436626"/>
            </a:xfrm>
          </p:grpSpPr>
          <p:sp>
            <p:nvSpPr>
              <p:cNvPr id="45" name="橢圓 44"/>
              <p:cNvSpPr/>
              <p:nvPr/>
            </p:nvSpPr>
            <p:spPr>
              <a:xfrm>
                <a:off x="7827953" y="2705838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弧形 45"/>
              <p:cNvSpPr/>
              <p:nvPr/>
            </p:nvSpPr>
            <p:spPr>
              <a:xfrm rot="8054847">
                <a:off x="6552094" y="1283626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6606866" y="1947866"/>
            <a:ext cx="4960456" cy="1720501"/>
            <a:chOff x="6870029" y="2449077"/>
            <a:chExt cx="4960456" cy="1720501"/>
          </a:xfrm>
        </p:grpSpPr>
        <p:sp>
          <p:nvSpPr>
            <p:cNvPr id="24" name="矩形 23"/>
            <p:cNvSpPr/>
            <p:nvPr/>
          </p:nvSpPr>
          <p:spPr>
            <a:xfrm>
              <a:off x="8181729" y="2449077"/>
              <a:ext cx="36487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了解學生的情緒</a:t>
              </a:r>
              <a:r>
                <a:rPr lang="en-US" altLang="zh-TW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&amp;</a:t>
              </a:r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狀況</a:t>
              </a:r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6870029" y="2684760"/>
              <a:ext cx="1753726" cy="1484818"/>
              <a:chOff x="6870029" y="2684760"/>
              <a:chExt cx="1753726" cy="1484818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7855861" y="2684760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957268">
                <a:off x="7028579" y="2574402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8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6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563075" y="594530"/>
            <a:ext cx="9065851" cy="5668941"/>
            <a:chOff x="2055272" y="854278"/>
            <a:chExt cx="9065851" cy="566894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" r="1080"/>
            <a:stretch/>
          </p:blipFill>
          <p:spPr>
            <a:xfrm>
              <a:off x="5469841" y="854278"/>
              <a:ext cx="4508609" cy="274272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272" y="1684337"/>
              <a:ext cx="3245826" cy="456368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842" y="3705339"/>
              <a:ext cx="4508609" cy="2817880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8245843" y="5404697"/>
              <a:ext cx="2875280" cy="843320"/>
              <a:chOff x="6562397" y="1605240"/>
              <a:chExt cx="2875280" cy="84332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694734" y="1605240"/>
                <a:ext cx="2742943" cy="762620"/>
              </a:xfrm>
              <a:prstGeom prst="rect">
                <a:avLst/>
              </a:prstGeom>
              <a:pattFill prst="wdUpDiag">
                <a:fgClr>
                  <a:schemeClr val="accent6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dirty="0">
                  <a:solidFill>
                    <a:srgbClr val="4C856A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562397" y="1666095"/>
                <a:ext cx="2814320" cy="782465"/>
              </a:xfrm>
              <a:prstGeom prst="rect">
                <a:avLst/>
              </a:prstGeom>
              <a:solidFill>
                <a:srgbClr val="EFE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dirty="0">
                    <a:solidFill>
                      <a:srgbClr val="4C856A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電影概念 </a:t>
                </a:r>
                <a:r>
                  <a:rPr lang="en-US" altLang="zh-TW" sz="2800" dirty="0">
                    <a:solidFill>
                      <a:srgbClr val="4C856A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-</a:t>
                </a:r>
                <a:r>
                  <a:rPr lang="zh-TW" altLang="en-US" sz="2800" dirty="0">
                    <a:solidFill>
                      <a:srgbClr val="4C856A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 樹洞</a:t>
                </a:r>
              </a:p>
            </p:txBody>
          </p: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AA3C132-1C92-4DBA-ACCA-E8AC26A4C109}"/>
              </a:ext>
            </a:extLst>
          </p:cNvPr>
          <p:cNvSpPr/>
          <p:nvPr/>
        </p:nvSpPr>
        <p:spPr>
          <a:xfrm>
            <a:off x="7451988" y="1820995"/>
            <a:ext cx="2492990" cy="400110"/>
          </a:xfrm>
          <a:prstGeom prst="rect">
            <a:avLst/>
          </a:prstGeom>
          <a:solidFill>
            <a:srgbClr val="88C057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Gen Jyuu Gothic Light" panose="02020500000000000000" charset="-120"/>
                <a:ea typeface="Gen Jyuu Gothic Light" panose="02020500000000000000" charset="-120"/>
                <a:cs typeface="Gen Jyuu Gothic Light" panose="02020500000000000000" charset="-120"/>
              </a:rPr>
              <a:t>象徵</a:t>
            </a:r>
            <a:r>
              <a:rPr lang="zh-TW" altLang="en-US" sz="2000" dirty="0" smtClean="0">
                <a:solidFill>
                  <a:schemeClr val="bg1"/>
                </a:solidFill>
                <a:latin typeface="Gen Jyuu Gothic Light" panose="02020500000000000000" charset="-120"/>
                <a:ea typeface="Gen Jyuu Gothic Light" panose="02020500000000000000" charset="-120"/>
                <a:cs typeface="Gen Jyuu Gothic Light" panose="02020500000000000000" charset="-120"/>
              </a:rPr>
              <a:t>心靈傾訴</a:t>
            </a:r>
            <a:r>
              <a:rPr lang="zh-TW" altLang="en-US" sz="2000" dirty="0">
                <a:solidFill>
                  <a:schemeClr val="bg1"/>
                </a:solidFill>
                <a:latin typeface="Gen Jyuu Gothic Light" panose="02020500000000000000" charset="-120"/>
                <a:ea typeface="Gen Jyuu Gothic Light" panose="02020500000000000000" charset="-120"/>
                <a:cs typeface="Gen Jyuu Gothic Light" panose="02020500000000000000" charset="-120"/>
              </a:rPr>
              <a:t>的渴望</a:t>
            </a:r>
          </a:p>
        </p:txBody>
      </p:sp>
    </p:spTree>
    <p:extLst>
      <p:ext uri="{BB962C8B-B14F-4D97-AF65-F5344CB8AC3E}">
        <p14:creationId xmlns:p14="http://schemas.microsoft.com/office/powerpoint/2010/main" val="24823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705725"/>
            <a:ext cx="45400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6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</a:t>
            </a:r>
            <a:endParaRPr lang="en-US" altLang="zh-TW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r>
              <a:rPr lang="en-US" altLang="zh-TW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-</a:t>
            </a:r>
            <a:r>
              <a:rPr lang="zh-TW" altLang="en-US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 </a:t>
            </a:r>
            <a:r>
              <a:rPr lang="en-US" altLang="zh-TW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&amp;</a:t>
            </a:r>
            <a:r>
              <a:rPr lang="zh-TW" altLang="en-US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五力分析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751283" y="2088185"/>
            <a:ext cx="3224981" cy="3584822"/>
            <a:chOff x="751283" y="2088185"/>
            <a:chExt cx="3224981" cy="3584822"/>
          </a:xfrm>
        </p:grpSpPr>
        <p:sp>
          <p:nvSpPr>
            <p:cNvPr id="9" name="矩形 8"/>
            <p:cNvSpPr/>
            <p:nvPr/>
          </p:nvSpPr>
          <p:spPr>
            <a:xfrm>
              <a:off x="75128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4D8168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市場區隔</a:t>
              </a:r>
              <a:endParaRPr lang="en-US" altLang="zh-TW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>
                  <a:solidFill>
                    <a:srgbClr val="88C057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Segmenting</a:t>
              </a:r>
              <a:endParaRPr lang="zh-TW" altLang="en-US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730" y="2088185"/>
              <a:ext cx="1340815" cy="1340815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4477392" y="2088185"/>
            <a:ext cx="3224981" cy="3584822"/>
            <a:chOff x="4477393" y="2088185"/>
            <a:chExt cx="3224981" cy="3584822"/>
          </a:xfrm>
        </p:grpSpPr>
        <p:sp>
          <p:nvSpPr>
            <p:cNvPr id="22" name="矩形 21"/>
            <p:cNvSpPr/>
            <p:nvPr/>
          </p:nvSpPr>
          <p:spPr>
            <a:xfrm>
              <a:off x="447739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4D8168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目標市場</a:t>
              </a:r>
              <a:endParaRPr lang="en-US" altLang="zh-TW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>
                  <a:solidFill>
                    <a:srgbClr val="88C057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Targeting</a:t>
              </a:r>
              <a:endParaRPr lang="zh-TW" altLang="en-US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3" y="2088185"/>
              <a:ext cx="1339200" cy="133920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203502" y="2088993"/>
            <a:ext cx="3224981" cy="3583207"/>
            <a:chOff x="8203502" y="2089800"/>
            <a:chExt cx="3224981" cy="3583207"/>
          </a:xfrm>
        </p:grpSpPr>
        <p:sp>
          <p:nvSpPr>
            <p:cNvPr id="25" name="矩形 24"/>
            <p:cNvSpPr/>
            <p:nvPr/>
          </p:nvSpPr>
          <p:spPr>
            <a:xfrm>
              <a:off x="8203502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4D8168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市場定位</a:t>
              </a:r>
              <a:endParaRPr lang="en-US" altLang="zh-TW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>
                  <a:solidFill>
                    <a:srgbClr val="88C057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Positioning</a:t>
              </a:r>
              <a:endParaRPr lang="zh-TW" altLang="en-US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393" y="2089800"/>
              <a:ext cx="1339200" cy="1339200"/>
            </a:xfrm>
            <a:prstGeom prst="rect">
              <a:avLst/>
            </a:prstGeom>
          </p:spPr>
        </p:pic>
      </p:grpSp>
      <p:sp>
        <p:nvSpPr>
          <p:cNvPr id="28" name="object 18"/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/>
          <p:cNvSpPr/>
          <p:nvPr/>
        </p:nvSpPr>
        <p:spPr>
          <a:xfrm>
            <a:off x="11287711" y="3149164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/>
          <p:cNvSpPr/>
          <p:nvPr/>
        </p:nvSpPr>
        <p:spPr>
          <a:xfrm rot="9164366">
            <a:off x="664086" y="5203301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0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2816942" y="1308575"/>
            <a:ext cx="6558116" cy="4984020"/>
            <a:chOff x="2816942" y="1308575"/>
            <a:chExt cx="6558116" cy="4984020"/>
          </a:xfrm>
        </p:grpSpPr>
        <p:sp>
          <p:nvSpPr>
            <p:cNvPr id="34" name="矩形 33"/>
            <p:cNvSpPr/>
            <p:nvPr/>
          </p:nvSpPr>
          <p:spPr>
            <a:xfrm>
              <a:off x="2816942" y="2285795"/>
              <a:ext cx="6558116" cy="400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4D8168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市場區隔</a:t>
              </a:r>
              <a:endParaRPr lang="en-US" altLang="zh-TW" sz="28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2000" dirty="0">
                  <a:solidFill>
                    <a:srgbClr val="88C057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Segmenting</a:t>
              </a:r>
              <a:endParaRPr lang="en-US" altLang="zh-TW" sz="2000" dirty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 algn="ctr">
                <a:lnSpc>
                  <a:spcPct val="20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學校：進行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面談、了解</a:t>
              </a: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狀況</a:t>
              </a:r>
            </a:p>
            <a:p>
              <a:pPr marL="514350" indent="-514350" algn="ctr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醫院：健康評估、藥物治療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200" y="1308575"/>
              <a:ext cx="1533600" cy="1533600"/>
            </a:xfrm>
            <a:prstGeom prst="rect">
              <a:avLst/>
            </a:prstGeom>
          </p:spPr>
        </p:pic>
      </p:grpSp>
      <p:sp>
        <p:nvSpPr>
          <p:cNvPr id="38" name="object 18"/>
          <p:cNvSpPr/>
          <p:nvPr/>
        </p:nvSpPr>
        <p:spPr>
          <a:xfrm>
            <a:off x="7605574" y="6102785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D8B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7"/>
          <p:cNvSpPr/>
          <p:nvPr/>
        </p:nvSpPr>
        <p:spPr>
          <a:xfrm>
            <a:off x="9239705" y="327987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D8B0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/>
          <p:nvPr/>
        </p:nvSpPr>
        <p:spPr>
          <a:xfrm rot="15235252">
            <a:off x="2528784" y="2102504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D8B0A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9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706</Words>
  <Application>Microsoft Office PowerPoint</Application>
  <PresentationFormat>寬螢幕</PresentationFormat>
  <Paragraphs>176</Paragraphs>
  <Slides>29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Calibri</vt:lpstr>
      <vt:lpstr>Gen Jyuu Gothic P Light</vt:lpstr>
      <vt:lpstr>新細明體</vt:lpstr>
      <vt:lpstr>Gen Jyuu Gothic Medium</vt:lpstr>
      <vt:lpstr>Arial</vt:lpstr>
      <vt:lpstr>Gen Jyuu Gothic Light</vt:lpstr>
      <vt:lpstr>Gen Jyuu Gothic P Medium</vt:lpstr>
      <vt:lpstr>Calibri Light</vt:lpstr>
      <vt:lpstr>Office 佈景主題</vt:lpstr>
      <vt:lpstr>諮屬於你 Just For You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諮屬於你</dc:title>
  <dc:creator>CHOU</dc:creator>
  <cp:lastModifiedBy>ntubimd</cp:lastModifiedBy>
  <cp:revision>336</cp:revision>
  <dcterms:created xsi:type="dcterms:W3CDTF">2023-05-21T00:54:31Z</dcterms:created>
  <dcterms:modified xsi:type="dcterms:W3CDTF">2023-05-24T05:06:28Z</dcterms:modified>
</cp:coreProperties>
</file>